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4"/>
  </p:sldMasterIdLst>
  <p:notesMasterIdLst>
    <p:notesMasterId r:id="rId20"/>
  </p:notesMasterIdLst>
  <p:handoutMasterIdLst>
    <p:handoutMasterId r:id="rId21"/>
  </p:handoutMasterIdLst>
  <p:sldIdLst>
    <p:sldId id="264" r:id="rId5"/>
    <p:sldId id="265" r:id="rId6"/>
    <p:sldId id="267" r:id="rId7"/>
    <p:sldId id="266" r:id="rId8"/>
    <p:sldId id="268" r:id="rId9"/>
    <p:sldId id="269" r:id="rId10"/>
    <p:sldId id="270" r:id="rId11"/>
    <p:sldId id="271" r:id="rId12"/>
    <p:sldId id="272" r:id="rId13"/>
    <p:sldId id="278" r:id="rId14"/>
    <p:sldId id="273" r:id="rId15"/>
    <p:sldId id="279" r:id="rId16"/>
    <p:sldId id="280" r:id="rId17"/>
    <p:sldId id="274" r:id="rId18"/>
    <p:sldId id="27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7" autoAdjust="0"/>
    <p:restoredTop sz="94660"/>
  </p:normalViewPr>
  <p:slideViewPr>
    <p:cSldViewPr snapToGrid="0">
      <p:cViewPr varScale="1">
        <p:scale>
          <a:sx n="78" d="100"/>
          <a:sy n="78" d="100"/>
        </p:scale>
        <p:origin x="96" y="264"/>
      </p:cViewPr>
      <p:guideLst/>
    </p:cSldViewPr>
  </p:slid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60" d="100"/>
          <a:sy n="60" d="100"/>
        </p:scale>
        <p:origin x="1642"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t>3/29/2022</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g>
</file>

<file path=ppt/media/image12.png>
</file>

<file path=ppt/media/image13.jpeg>
</file>

<file path=ppt/media/image2.jpg>
</file>

<file path=ppt/media/image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t>3/29/2022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661507-A533-4F2E-B984-305D4E4F5CE4}" type="datetime1">
              <a:rPr lang="en-US" smtClean="0"/>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34DDD7-3FE8-4583-81CB-632D5267A8B4}" type="datetime1">
              <a:rPr lang="en-US" smtClean="0"/>
              <a:t>3/29/2022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A22273-1190-47FC-BA5A-981185797AF1}" type="datetime1">
              <a:rPr lang="en-US" smtClean="0"/>
              <a:t>3/29/2022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1FBB71-6DE2-4937-8AEC-8B1AE0DB59CF}" type="datetime1">
              <a:rPr lang="en-US" smtClean="0"/>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83ADD7-A3CC-46CA-B4EE-B20DC19C65C4}" type="datetime1">
              <a:rPr lang="en-US" smtClean="0"/>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C6B7653-8290-49FD-9716-A2C1CB6DA8FD}" type="datetime1">
              <a:rPr lang="en-US" smtClean="0"/>
              <a:t>3/29/2022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65FF2AA5-9729-4046-B4EA-C2E953FA8206}" type="datetime1">
              <a:rPr lang="en-US" smtClean="0"/>
              <a:t>3/29/2022</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E207096B-8B9A-4F98-8A4A-7B031A299951}" type="datetime1">
              <a:rPr lang="en-US" smtClean="0"/>
              <a:t>3/29/2022</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8858B70-756A-47BE-81CE-FA952E7560EC}" type="datetime1">
              <a:rPr lang="en-US" smtClean="0"/>
              <a:t>3/29/2022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10D19E4-4707-4D4C-84BE-F88B0E767A80}" type="datetime1">
              <a:rPr lang="en-US" smtClean="0"/>
              <a:t>3/29/2022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B5A93A0-19E1-47AC-8700-509B6BECB2CF}" type="datetime1">
              <a:rPr lang="en-US" smtClean="0"/>
              <a:t>3/29/2022</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13CA45DD-0F6B-4F7F-AE06-73BBDCC76E66}" type="datetime1">
              <a:rPr lang="en-US" smtClean="0"/>
              <a:t>3/29/2022</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hyperlink" Target="https://utasphys.cloud.edu.au/POLUS/"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2.xml"/><Relationship Id="rId1" Type="http://schemas.openxmlformats.org/officeDocument/2006/relationships/video" Target="https://www.youtube.com/embed/hu62940nMmc?feature=oembed"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2"/>
          <a:srcRect t="2926" r="9092" b="20447"/>
          <a:stretch/>
        </p:blipFill>
        <p:spPr>
          <a:xfrm>
            <a:off x="20" y="-1"/>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643467" y="1298448"/>
            <a:ext cx="3685070" cy="3255264"/>
          </a:xfrm>
        </p:spPr>
        <p:txBody>
          <a:bodyPr>
            <a:normAutofit/>
          </a:bodyPr>
          <a:lstStyle/>
          <a:p>
            <a:r>
              <a:rPr lang="en-US" sz="4400" dirty="0"/>
              <a:t>Part II labs</a:t>
            </a:r>
          </a:p>
        </p:txBody>
      </p:sp>
      <p:sp>
        <p:nvSpPr>
          <p:cNvPr id="3" name="Subtitle 2">
            <a:extLst>
              <a:ext uri="{FF2B5EF4-FFF2-40B4-BE49-F238E27FC236}">
                <a16:creationId xmlns:a16="http://schemas.microsoft.com/office/drawing/2014/main" id="{7721F547-2086-4D47-BB8F-44FA940064BE}"/>
              </a:ext>
            </a:extLst>
          </p:cNvPr>
          <p:cNvSpPr>
            <a:spLocks noGrp="1"/>
          </p:cNvSpPr>
          <p:nvPr>
            <p:ph type="subTitle" idx="1"/>
          </p:nvPr>
        </p:nvSpPr>
        <p:spPr>
          <a:xfrm>
            <a:off x="643467" y="4670246"/>
            <a:ext cx="3685069" cy="914400"/>
          </a:xfrm>
        </p:spPr>
        <p:txBody>
          <a:bodyPr>
            <a:normAutofit/>
          </a:bodyPr>
          <a:lstStyle/>
          <a:p>
            <a:endParaRPr lang="en-US" dirty="0"/>
          </a:p>
        </p:txBody>
      </p:sp>
      <p:sp>
        <p:nvSpPr>
          <p:cNvPr id="23" name="Rectangle 22">
            <a:extLst>
              <a:ext uri="{FF2B5EF4-FFF2-40B4-BE49-F238E27FC236}">
                <a16:creationId xmlns:a16="http://schemas.microsoft.com/office/drawing/2014/main" id="{2BF879CD-ED15-450F-B829-699C694D2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13E82-0E79-460B-802E-6041EA7150D8}"/>
              </a:ext>
            </a:extLst>
          </p:cNvPr>
          <p:cNvSpPr>
            <a:spLocks noGrp="1"/>
          </p:cNvSpPr>
          <p:nvPr>
            <p:ph type="title"/>
          </p:nvPr>
        </p:nvSpPr>
        <p:spPr/>
        <p:txBody>
          <a:bodyPr/>
          <a:lstStyle/>
          <a:p>
            <a:r>
              <a:rPr lang="en-AU" dirty="0"/>
              <a:t>Why experiment?</a:t>
            </a:r>
          </a:p>
        </p:txBody>
      </p:sp>
      <p:sp>
        <p:nvSpPr>
          <p:cNvPr id="3" name="Content Placeholder 2">
            <a:extLst>
              <a:ext uri="{FF2B5EF4-FFF2-40B4-BE49-F238E27FC236}">
                <a16:creationId xmlns:a16="http://schemas.microsoft.com/office/drawing/2014/main" id="{52EFDC0A-EF3A-4CAB-9421-A8762369D89D}"/>
              </a:ext>
            </a:extLst>
          </p:cNvPr>
          <p:cNvSpPr>
            <a:spLocks noGrp="1"/>
          </p:cNvSpPr>
          <p:nvPr>
            <p:ph idx="1"/>
          </p:nvPr>
        </p:nvSpPr>
        <p:spPr/>
        <p:txBody>
          <a:bodyPr/>
          <a:lstStyle/>
          <a:p>
            <a:endParaRPr lang="en-AU"/>
          </a:p>
        </p:txBody>
      </p:sp>
    </p:spTree>
    <p:extLst>
      <p:ext uri="{BB962C8B-B14F-4D97-AF65-F5344CB8AC3E}">
        <p14:creationId xmlns:p14="http://schemas.microsoft.com/office/powerpoint/2010/main" val="31921546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22D27-24D6-42E5-9DBE-62EEFAD74588}"/>
              </a:ext>
            </a:extLst>
          </p:cNvPr>
          <p:cNvSpPr>
            <a:spLocks noGrp="1"/>
          </p:cNvSpPr>
          <p:nvPr>
            <p:ph type="title"/>
          </p:nvPr>
        </p:nvSpPr>
        <p:spPr/>
        <p:txBody>
          <a:bodyPr/>
          <a:lstStyle/>
          <a:p>
            <a:r>
              <a:rPr lang="en-AU" dirty="0"/>
              <a:t>What is the point of (science) labs?</a:t>
            </a:r>
          </a:p>
        </p:txBody>
      </p:sp>
      <p:sp>
        <p:nvSpPr>
          <p:cNvPr id="3" name="Content Placeholder 2">
            <a:extLst>
              <a:ext uri="{FF2B5EF4-FFF2-40B4-BE49-F238E27FC236}">
                <a16:creationId xmlns:a16="http://schemas.microsoft.com/office/drawing/2014/main" id="{D620EBA2-6745-40C7-9125-8D120ABF0F42}"/>
              </a:ext>
            </a:extLst>
          </p:cNvPr>
          <p:cNvSpPr>
            <a:spLocks noGrp="1"/>
          </p:cNvSpPr>
          <p:nvPr>
            <p:ph idx="1"/>
          </p:nvPr>
        </p:nvSpPr>
        <p:spPr/>
        <p:txBody>
          <a:bodyPr/>
          <a:lstStyle/>
          <a:p>
            <a:endParaRPr lang="en-AU"/>
          </a:p>
        </p:txBody>
      </p:sp>
    </p:spTree>
    <p:extLst>
      <p:ext uri="{BB962C8B-B14F-4D97-AF65-F5344CB8AC3E}">
        <p14:creationId xmlns:p14="http://schemas.microsoft.com/office/powerpoint/2010/main" val="1700940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22D27-24D6-42E5-9DBE-62EEFAD74588}"/>
              </a:ext>
            </a:extLst>
          </p:cNvPr>
          <p:cNvSpPr>
            <a:spLocks noGrp="1"/>
          </p:cNvSpPr>
          <p:nvPr>
            <p:ph type="title"/>
          </p:nvPr>
        </p:nvSpPr>
        <p:spPr/>
        <p:txBody>
          <a:bodyPr/>
          <a:lstStyle/>
          <a:p>
            <a:r>
              <a:rPr lang="en-AU" dirty="0"/>
              <a:t>How does your experience of labs compare?</a:t>
            </a:r>
          </a:p>
        </p:txBody>
      </p:sp>
      <p:sp>
        <p:nvSpPr>
          <p:cNvPr id="3" name="Content Placeholder 2">
            <a:extLst>
              <a:ext uri="{FF2B5EF4-FFF2-40B4-BE49-F238E27FC236}">
                <a16:creationId xmlns:a16="http://schemas.microsoft.com/office/drawing/2014/main" id="{D620EBA2-6745-40C7-9125-8D120ABF0F42}"/>
              </a:ext>
            </a:extLst>
          </p:cNvPr>
          <p:cNvSpPr>
            <a:spLocks noGrp="1"/>
          </p:cNvSpPr>
          <p:nvPr>
            <p:ph idx="1"/>
          </p:nvPr>
        </p:nvSpPr>
        <p:spPr/>
        <p:txBody>
          <a:bodyPr/>
          <a:lstStyle/>
          <a:p>
            <a:endParaRPr lang="en-AU"/>
          </a:p>
        </p:txBody>
      </p:sp>
    </p:spTree>
    <p:extLst>
      <p:ext uri="{BB962C8B-B14F-4D97-AF65-F5344CB8AC3E}">
        <p14:creationId xmlns:p14="http://schemas.microsoft.com/office/powerpoint/2010/main" val="3831133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8A43FD0-44A7-4340-9717-EBB1BCC6E76E}"/>
              </a:ext>
            </a:extLst>
          </p:cNvPr>
          <p:cNvSpPr>
            <a:spLocks noGrp="1"/>
          </p:cNvSpPr>
          <p:nvPr>
            <p:ph type="title"/>
          </p:nvPr>
        </p:nvSpPr>
        <p:spPr/>
        <p:txBody>
          <a:bodyPr/>
          <a:lstStyle/>
          <a:p>
            <a:r>
              <a:rPr lang="en-GB" sz="1800" dirty="0">
                <a:effectLst/>
                <a:latin typeface="Calibri" panose="020F0502020204030204" pitchFamily="34" charset="0"/>
              </a:rPr>
              <a:t>Do you expect an experiment to aid you understanding of physics?</a:t>
            </a:r>
            <a:br>
              <a:rPr lang="en-GB" sz="1800" dirty="0">
                <a:effectLst/>
                <a:latin typeface="Calibri" panose="020F0502020204030204" pitchFamily="34" charset="0"/>
              </a:rPr>
            </a:br>
            <a:br>
              <a:rPr lang="en-GB" sz="1800" dirty="0">
                <a:effectLst/>
                <a:latin typeface="Calibri" panose="020F0502020204030204" pitchFamily="34" charset="0"/>
              </a:rPr>
            </a:br>
            <a:r>
              <a:rPr lang="en-GB" sz="1800" dirty="0">
                <a:effectLst/>
                <a:latin typeface="Calibri" panose="020F0502020204030204" pitchFamily="34" charset="0"/>
              </a:rPr>
              <a:t>Do you need to understand how the measurement tools and sensors work in order to carry out an experiments?</a:t>
            </a:r>
            <a:br>
              <a:rPr lang="en-GB" sz="1800" dirty="0">
                <a:effectLst/>
                <a:latin typeface="Calibri" panose="020F0502020204030204" pitchFamily="34" charset="0"/>
              </a:rPr>
            </a:br>
            <a:br>
              <a:rPr lang="en-GB" sz="1800" dirty="0">
                <a:effectLst/>
                <a:latin typeface="Calibri" panose="020F0502020204030204" pitchFamily="34" charset="0"/>
              </a:rPr>
            </a:br>
            <a:r>
              <a:rPr lang="en-GB" sz="1800" dirty="0">
                <a:effectLst/>
                <a:latin typeface="Calibri" panose="020F0502020204030204" pitchFamily="34" charset="0"/>
              </a:rPr>
              <a:t>Communicating scientific results is a valuable part of doing physics experiments</a:t>
            </a:r>
            <a:br>
              <a:rPr lang="en-GB" sz="1800" dirty="0">
                <a:effectLst/>
                <a:latin typeface="Calibri" panose="020F0502020204030204" pitchFamily="34" charset="0"/>
              </a:rPr>
            </a:br>
            <a:endParaRPr lang="en-AU" dirty="0"/>
          </a:p>
        </p:txBody>
      </p:sp>
      <p:sp>
        <p:nvSpPr>
          <p:cNvPr id="5" name="Text Placeholder 4">
            <a:extLst>
              <a:ext uri="{FF2B5EF4-FFF2-40B4-BE49-F238E27FC236}">
                <a16:creationId xmlns:a16="http://schemas.microsoft.com/office/drawing/2014/main" id="{30007A8A-1D75-4C02-B117-7FE1DF24C3BC}"/>
              </a:ext>
            </a:extLst>
          </p:cNvPr>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3894904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4C4256-7508-4FD6-948C-C66742421D38}"/>
              </a:ext>
            </a:extLst>
          </p:cNvPr>
          <p:cNvSpPr>
            <a:spLocks noGrp="1"/>
          </p:cNvSpPr>
          <p:nvPr>
            <p:ph type="title"/>
          </p:nvPr>
        </p:nvSpPr>
        <p:spPr/>
        <p:txBody>
          <a:bodyPr/>
          <a:lstStyle/>
          <a:p>
            <a:r>
              <a:rPr lang="en-AU" dirty="0"/>
              <a:t>Lab methodology</a:t>
            </a:r>
          </a:p>
        </p:txBody>
      </p:sp>
      <p:sp>
        <p:nvSpPr>
          <p:cNvPr id="5" name="Text Placeholder 4">
            <a:extLst>
              <a:ext uri="{FF2B5EF4-FFF2-40B4-BE49-F238E27FC236}">
                <a16:creationId xmlns:a16="http://schemas.microsoft.com/office/drawing/2014/main" id="{6583981F-CA27-42D7-BB2B-6F27BF4B9D45}"/>
              </a:ext>
            </a:extLst>
          </p:cNvPr>
          <p:cNvSpPr>
            <a:spLocks noGrp="1"/>
          </p:cNvSpPr>
          <p:nvPr>
            <p:ph type="body" idx="1"/>
          </p:nvPr>
        </p:nvSpPr>
        <p:spPr/>
        <p:txBody>
          <a:bodyPr/>
          <a:lstStyle/>
          <a:p>
            <a:r>
              <a:rPr lang="en-AU" dirty="0"/>
              <a:t>POLUS: </a:t>
            </a:r>
            <a:r>
              <a:rPr lang="en-AU" dirty="0">
                <a:hlinkClick r:id="rId2"/>
              </a:rPr>
              <a:t>https://utasphys.cloud.edu.au/POLUS/</a:t>
            </a:r>
            <a:endParaRPr lang="en-AU" dirty="0"/>
          </a:p>
        </p:txBody>
      </p:sp>
    </p:spTree>
    <p:extLst>
      <p:ext uri="{BB962C8B-B14F-4D97-AF65-F5344CB8AC3E}">
        <p14:creationId xmlns:p14="http://schemas.microsoft.com/office/powerpoint/2010/main" val="42471547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nline Media 1" title="air tank  missle wow">
            <a:hlinkClick r:id="" action="ppaction://media"/>
            <a:extLst>
              <a:ext uri="{FF2B5EF4-FFF2-40B4-BE49-F238E27FC236}">
                <a16:creationId xmlns:a16="http://schemas.microsoft.com/office/drawing/2014/main" id="{06702774-4832-4634-85B5-59A9A919D63B}"/>
              </a:ext>
            </a:extLst>
          </p:cNvPr>
          <p:cNvPicPr>
            <a:picLocks noRot="1" noChangeAspect="1"/>
          </p:cNvPicPr>
          <p:nvPr>
            <a:videoFile r:link="rId1"/>
          </p:nvPr>
        </p:nvPicPr>
        <p:blipFill>
          <a:blip r:embed="rId3"/>
          <a:stretch>
            <a:fillRect/>
          </a:stretch>
        </p:blipFill>
        <p:spPr>
          <a:xfrm>
            <a:off x="5095966" y="1688918"/>
            <a:ext cx="4640217" cy="3480163"/>
          </a:xfrm>
          <a:prstGeom prst="rect">
            <a:avLst/>
          </a:prstGeom>
        </p:spPr>
      </p:pic>
      <p:sp>
        <p:nvSpPr>
          <p:cNvPr id="3" name="Title 2">
            <a:extLst>
              <a:ext uri="{FF2B5EF4-FFF2-40B4-BE49-F238E27FC236}">
                <a16:creationId xmlns:a16="http://schemas.microsoft.com/office/drawing/2014/main" id="{1E109A6F-FFB1-4304-A940-E7BB238E45ED}"/>
              </a:ext>
            </a:extLst>
          </p:cNvPr>
          <p:cNvSpPr>
            <a:spLocks noGrp="1"/>
          </p:cNvSpPr>
          <p:nvPr>
            <p:ph type="title"/>
          </p:nvPr>
        </p:nvSpPr>
        <p:spPr/>
        <p:txBody>
          <a:bodyPr/>
          <a:lstStyle/>
          <a:p>
            <a:r>
              <a:rPr lang="en-AU" dirty="0"/>
              <a:t>What is safety?</a:t>
            </a:r>
            <a:br>
              <a:rPr lang="en-AU" dirty="0"/>
            </a:br>
            <a:r>
              <a:rPr lang="en-AU" dirty="0"/>
              <a:t>What is dangerous?</a:t>
            </a:r>
          </a:p>
        </p:txBody>
      </p:sp>
    </p:spTree>
    <p:extLst>
      <p:ext uri="{BB962C8B-B14F-4D97-AF65-F5344CB8AC3E}">
        <p14:creationId xmlns:p14="http://schemas.microsoft.com/office/powerpoint/2010/main" val="1894893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B9927-FD70-4A86-9B0E-E74B06C24A03}"/>
              </a:ext>
            </a:extLst>
          </p:cNvPr>
          <p:cNvSpPr>
            <a:spLocks noGrp="1"/>
          </p:cNvSpPr>
          <p:nvPr>
            <p:ph type="title"/>
          </p:nvPr>
        </p:nvSpPr>
        <p:spPr/>
        <p:txBody>
          <a:bodyPr/>
          <a:lstStyle/>
          <a:p>
            <a:r>
              <a:rPr lang="en-AU" dirty="0"/>
              <a:t>Where am I?</a:t>
            </a:r>
          </a:p>
        </p:txBody>
      </p:sp>
      <p:pic>
        <p:nvPicPr>
          <p:cNvPr id="5" name="Picture 4" descr="A picture containing metal&#10;&#10;Description automatically generated">
            <a:extLst>
              <a:ext uri="{FF2B5EF4-FFF2-40B4-BE49-F238E27FC236}">
                <a16:creationId xmlns:a16="http://schemas.microsoft.com/office/drawing/2014/main" id="{53C09F87-CB6A-43D0-9531-8137180CF330}"/>
              </a:ext>
            </a:extLst>
          </p:cNvPr>
          <p:cNvPicPr>
            <a:picLocks noChangeAspect="1"/>
          </p:cNvPicPr>
          <p:nvPr/>
        </p:nvPicPr>
        <p:blipFill>
          <a:blip r:embed="rId2"/>
          <a:stretch>
            <a:fillRect/>
          </a:stretch>
        </p:blipFill>
        <p:spPr>
          <a:xfrm>
            <a:off x="3804355" y="909640"/>
            <a:ext cx="7738649" cy="5038720"/>
          </a:xfrm>
          <a:prstGeom prst="rect">
            <a:avLst/>
          </a:prstGeom>
        </p:spPr>
      </p:pic>
    </p:spTree>
    <p:extLst>
      <p:ext uri="{BB962C8B-B14F-4D97-AF65-F5344CB8AC3E}">
        <p14:creationId xmlns:p14="http://schemas.microsoft.com/office/powerpoint/2010/main" val="292875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B9927-FD70-4A86-9B0E-E74B06C24A03}"/>
              </a:ext>
            </a:extLst>
          </p:cNvPr>
          <p:cNvSpPr>
            <a:spLocks noGrp="1"/>
          </p:cNvSpPr>
          <p:nvPr>
            <p:ph type="title"/>
          </p:nvPr>
        </p:nvSpPr>
        <p:spPr/>
        <p:txBody>
          <a:bodyPr/>
          <a:lstStyle/>
          <a:p>
            <a:r>
              <a:rPr lang="en-AU" dirty="0"/>
              <a:t>France/ Switzerland: ATLAS detector</a:t>
            </a:r>
          </a:p>
        </p:txBody>
      </p:sp>
      <p:pic>
        <p:nvPicPr>
          <p:cNvPr id="5" name="Picture 4" descr="A picture containing metal&#10;&#10;Description automatically generated">
            <a:extLst>
              <a:ext uri="{FF2B5EF4-FFF2-40B4-BE49-F238E27FC236}">
                <a16:creationId xmlns:a16="http://schemas.microsoft.com/office/drawing/2014/main" id="{53C09F87-CB6A-43D0-9531-8137180CF330}"/>
              </a:ext>
            </a:extLst>
          </p:cNvPr>
          <p:cNvPicPr>
            <a:picLocks noChangeAspect="1"/>
          </p:cNvPicPr>
          <p:nvPr/>
        </p:nvPicPr>
        <p:blipFill>
          <a:blip r:embed="rId2"/>
          <a:stretch>
            <a:fillRect/>
          </a:stretch>
        </p:blipFill>
        <p:spPr>
          <a:xfrm>
            <a:off x="5225636" y="47354"/>
            <a:ext cx="5099940" cy="3320628"/>
          </a:xfrm>
          <a:prstGeom prst="rect">
            <a:avLst/>
          </a:prstGeom>
        </p:spPr>
      </p:pic>
      <p:pic>
        <p:nvPicPr>
          <p:cNvPr id="4" name="Picture 3" descr="Diagram, engineering drawing&#10;&#10;Description automatically generated">
            <a:extLst>
              <a:ext uri="{FF2B5EF4-FFF2-40B4-BE49-F238E27FC236}">
                <a16:creationId xmlns:a16="http://schemas.microsoft.com/office/drawing/2014/main" id="{A33598D8-D380-4A69-B375-62107D36A5E8}"/>
              </a:ext>
            </a:extLst>
          </p:cNvPr>
          <p:cNvPicPr>
            <a:picLocks noChangeAspect="1"/>
          </p:cNvPicPr>
          <p:nvPr/>
        </p:nvPicPr>
        <p:blipFill>
          <a:blip r:embed="rId3"/>
          <a:stretch>
            <a:fillRect/>
          </a:stretch>
        </p:blipFill>
        <p:spPr>
          <a:xfrm>
            <a:off x="5181366" y="3480928"/>
            <a:ext cx="5188479" cy="3320627"/>
          </a:xfrm>
          <a:prstGeom prst="rect">
            <a:avLst/>
          </a:prstGeom>
        </p:spPr>
      </p:pic>
    </p:spTree>
    <p:extLst>
      <p:ext uri="{BB962C8B-B14F-4D97-AF65-F5344CB8AC3E}">
        <p14:creationId xmlns:p14="http://schemas.microsoft.com/office/powerpoint/2010/main" val="1841272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37B6E-BC54-42E1-AB2F-D40F6F8B76DF}"/>
              </a:ext>
            </a:extLst>
          </p:cNvPr>
          <p:cNvSpPr>
            <a:spLocks noGrp="1"/>
          </p:cNvSpPr>
          <p:nvPr>
            <p:ph type="title"/>
          </p:nvPr>
        </p:nvSpPr>
        <p:spPr/>
        <p:txBody>
          <a:bodyPr/>
          <a:lstStyle/>
          <a:p>
            <a:r>
              <a:rPr lang="en-AU" dirty="0"/>
              <a:t>Where am I?</a:t>
            </a:r>
          </a:p>
        </p:txBody>
      </p:sp>
      <p:pic>
        <p:nvPicPr>
          <p:cNvPr id="5" name="Picture 4" descr="A picture containing outdoor, grass, nature, highland&#10;&#10;Description automatically generated">
            <a:extLst>
              <a:ext uri="{FF2B5EF4-FFF2-40B4-BE49-F238E27FC236}">
                <a16:creationId xmlns:a16="http://schemas.microsoft.com/office/drawing/2014/main" id="{34E2DEDE-685C-4742-BD9E-75C8BB1DF946}"/>
              </a:ext>
            </a:extLst>
          </p:cNvPr>
          <p:cNvPicPr>
            <a:picLocks noChangeAspect="1"/>
          </p:cNvPicPr>
          <p:nvPr/>
        </p:nvPicPr>
        <p:blipFill>
          <a:blip r:embed="rId2"/>
          <a:stretch>
            <a:fillRect/>
          </a:stretch>
        </p:blipFill>
        <p:spPr>
          <a:xfrm>
            <a:off x="3725333" y="871596"/>
            <a:ext cx="7672211" cy="5114807"/>
          </a:xfrm>
          <a:prstGeom prst="rect">
            <a:avLst/>
          </a:prstGeom>
        </p:spPr>
      </p:pic>
    </p:spTree>
    <p:extLst>
      <p:ext uri="{BB962C8B-B14F-4D97-AF65-F5344CB8AC3E}">
        <p14:creationId xmlns:p14="http://schemas.microsoft.com/office/powerpoint/2010/main" val="40104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37B6E-BC54-42E1-AB2F-D40F6F8B76DF}"/>
              </a:ext>
            </a:extLst>
          </p:cNvPr>
          <p:cNvSpPr>
            <a:spLocks noGrp="1"/>
          </p:cNvSpPr>
          <p:nvPr>
            <p:ph type="title"/>
          </p:nvPr>
        </p:nvSpPr>
        <p:spPr/>
        <p:txBody>
          <a:bodyPr/>
          <a:lstStyle/>
          <a:p>
            <a:r>
              <a:rPr lang="en-AU" dirty="0"/>
              <a:t>USA: LIGO</a:t>
            </a:r>
          </a:p>
        </p:txBody>
      </p:sp>
      <p:pic>
        <p:nvPicPr>
          <p:cNvPr id="5" name="Picture 4" descr="A picture containing outdoor, grass, nature, highland&#10;&#10;Description automatically generated">
            <a:extLst>
              <a:ext uri="{FF2B5EF4-FFF2-40B4-BE49-F238E27FC236}">
                <a16:creationId xmlns:a16="http://schemas.microsoft.com/office/drawing/2014/main" id="{34E2DEDE-685C-4742-BD9E-75C8BB1DF946}"/>
              </a:ext>
            </a:extLst>
          </p:cNvPr>
          <p:cNvPicPr>
            <a:picLocks noChangeAspect="1"/>
          </p:cNvPicPr>
          <p:nvPr/>
        </p:nvPicPr>
        <p:blipFill>
          <a:blip r:embed="rId2"/>
          <a:stretch>
            <a:fillRect/>
          </a:stretch>
        </p:blipFill>
        <p:spPr>
          <a:xfrm>
            <a:off x="3635022" y="228130"/>
            <a:ext cx="4921956" cy="3281304"/>
          </a:xfrm>
          <a:prstGeom prst="rect">
            <a:avLst/>
          </a:prstGeom>
        </p:spPr>
      </p:pic>
      <p:pic>
        <p:nvPicPr>
          <p:cNvPr id="4" name="Picture 3" descr="A picture containing indoor, person&#10;&#10;Description automatically generated">
            <a:extLst>
              <a:ext uri="{FF2B5EF4-FFF2-40B4-BE49-F238E27FC236}">
                <a16:creationId xmlns:a16="http://schemas.microsoft.com/office/drawing/2014/main" id="{6F006B86-93D9-40DD-8448-8DF827F164D8}"/>
              </a:ext>
            </a:extLst>
          </p:cNvPr>
          <p:cNvPicPr>
            <a:picLocks noChangeAspect="1"/>
          </p:cNvPicPr>
          <p:nvPr/>
        </p:nvPicPr>
        <p:blipFill>
          <a:blip r:embed="rId3"/>
          <a:stretch>
            <a:fillRect/>
          </a:stretch>
        </p:blipFill>
        <p:spPr>
          <a:xfrm>
            <a:off x="3635022" y="3659951"/>
            <a:ext cx="4454878" cy="2969919"/>
          </a:xfrm>
          <a:prstGeom prst="rect">
            <a:avLst/>
          </a:prstGeom>
        </p:spPr>
      </p:pic>
      <p:pic>
        <p:nvPicPr>
          <p:cNvPr id="7" name="Picture 6" descr="A picture containing background pattern&#10;&#10;Description automatically generated">
            <a:extLst>
              <a:ext uri="{FF2B5EF4-FFF2-40B4-BE49-F238E27FC236}">
                <a16:creationId xmlns:a16="http://schemas.microsoft.com/office/drawing/2014/main" id="{49CCD2C6-D384-4B78-9AE4-B73DD9B8B55F}"/>
              </a:ext>
            </a:extLst>
          </p:cNvPr>
          <p:cNvPicPr>
            <a:picLocks noChangeAspect="1"/>
          </p:cNvPicPr>
          <p:nvPr/>
        </p:nvPicPr>
        <p:blipFill>
          <a:blip r:embed="rId4"/>
          <a:stretch>
            <a:fillRect/>
          </a:stretch>
        </p:blipFill>
        <p:spPr>
          <a:xfrm>
            <a:off x="8308623" y="3086006"/>
            <a:ext cx="3482913" cy="3543864"/>
          </a:xfrm>
          <a:prstGeom prst="rect">
            <a:avLst/>
          </a:prstGeom>
        </p:spPr>
      </p:pic>
    </p:spTree>
    <p:extLst>
      <p:ext uri="{BB962C8B-B14F-4D97-AF65-F5344CB8AC3E}">
        <p14:creationId xmlns:p14="http://schemas.microsoft.com/office/powerpoint/2010/main" val="3019901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BA69-DC6E-43F4-BD0F-E3F2E936FDD9}"/>
              </a:ext>
            </a:extLst>
          </p:cNvPr>
          <p:cNvSpPr>
            <a:spLocks noGrp="1"/>
          </p:cNvSpPr>
          <p:nvPr>
            <p:ph type="title"/>
          </p:nvPr>
        </p:nvSpPr>
        <p:spPr/>
        <p:txBody>
          <a:bodyPr/>
          <a:lstStyle/>
          <a:p>
            <a:r>
              <a:rPr lang="en-AU" dirty="0"/>
              <a:t>Where am I?</a:t>
            </a:r>
          </a:p>
        </p:txBody>
      </p:sp>
      <p:pic>
        <p:nvPicPr>
          <p:cNvPr id="5" name="Picture 4" descr="A picture containing indoor, yellow, transport&#10;&#10;Description automatically generated">
            <a:extLst>
              <a:ext uri="{FF2B5EF4-FFF2-40B4-BE49-F238E27FC236}">
                <a16:creationId xmlns:a16="http://schemas.microsoft.com/office/drawing/2014/main" id="{B5A5103A-B923-459F-86E8-A11DCC2FBF2B}"/>
              </a:ext>
            </a:extLst>
          </p:cNvPr>
          <p:cNvPicPr>
            <a:picLocks noChangeAspect="1"/>
          </p:cNvPicPr>
          <p:nvPr/>
        </p:nvPicPr>
        <p:blipFill>
          <a:blip r:embed="rId2"/>
          <a:stretch>
            <a:fillRect/>
          </a:stretch>
        </p:blipFill>
        <p:spPr>
          <a:xfrm>
            <a:off x="3925851" y="1326444"/>
            <a:ext cx="7475753" cy="4205111"/>
          </a:xfrm>
          <a:prstGeom prst="rect">
            <a:avLst/>
          </a:prstGeom>
        </p:spPr>
      </p:pic>
    </p:spTree>
    <p:extLst>
      <p:ext uri="{BB962C8B-B14F-4D97-AF65-F5344CB8AC3E}">
        <p14:creationId xmlns:p14="http://schemas.microsoft.com/office/powerpoint/2010/main" val="2515609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BA69-DC6E-43F4-BD0F-E3F2E936FDD9}"/>
              </a:ext>
            </a:extLst>
          </p:cNvPr>
          <p:cNvSpPr>
            <a:spLocks noGrp="1"/>
          </p:cNvSpPr>
          <p:nvPr>
            <p:ph type="title"/>
          </p:nvPr>
        </p:nvSpPr>
        <p:spPr/>
        <p:txBody>
          <a:bodyPr/>
          <a:lstStyle/>
          <a:p>
            <a:r>
              <a:rPr lang="en-AU" dirty="0"/>
              <a:t>Lagrange point 2: James Webb telescope</a:t>
            </a:r>
          </a:p>
        </p:txBody>
      </p:sp>
      <p:pic>
        <p:nvPicPr>
          <p:cNvPr id="5" name="Picture 4" descr="A picture containing indoor, yellow, transport&#10;&#10;Description automatically generated">
            <a:extLst>
              <a:ext uri="{FF2B5EF4-FFF2-40B4-BE49-F238E27FC236}">
                <a16:creationId xmlns:a16="http://schemas.microsoft.com/office/drawing/2014/main" id="{B5A5103A-B923-459F-86E8-A11DCC2FBF2B}"/>
              </a:ext>
            </a:extLst>
          </p:cNvPr>
          <p:cNvPicPr>
            <a:picLocks noChangeAspect="1"/>
          </p:cNvPicPr>
          <p:nvPr/>
        </p:nvPicPr>
        <p:blipFill>
          <a:blip r:embed="rId2"/>
          <a:stretch>
            <a:fillRect/>
          </a:stretch>
        </p:blipFill>
        <p:spPr>
          <a:xfrm>
            <a:off x="4716074" y="287867"/>
            <a:ext cx="5065750" cy="2849484"/>
          </a:xfrm>
          <a:prstGeom prst="rect">
            <a:avLst/>
          </a:prstGeom>
        </p:spPr>
      </p:pic>
      <p:pic>
        <p:nvPicPr>
          <p:cNvPr id="7" name="Picture 6" descr="A picture containing outdoor, night, light, outdoor object&#10;&#10;Description automatically generated">
            <a:extLst>
              <a:ext uri="{FF2B5EF4-FFF2-40B4-BE49-F238E27FC236}">
                <a16:creationId xmlns:a16="http://schemas.microsoft.com/office/drawing/2014/main" id="{23551448-50EA-4D7C-906F-95B494FDB5F6}"/>
              </a:ext>
            </a:extLst>
          </p:cNvPr>
          <p:cNvPicPr>
            <a:picLocks noChangeAspect="1"/>
          </p:cNvPicPr>
          <p:nvPr/>
        </p:nvPicPr>
        <p:blipFill>
          <a:blip r:embed="rId3"/>
          <a:stretch>
            <a:fillRect/>
          </a:stretch>
        </p:blipFill>
        <p:spPr>
          <a:xfrm>
            <a:off x="7157154" y="3424428"/>
            <a:ext cx="4402667" cy="2476500"/>
          </a:xfrm>
          <a:prstGeom prst="rect">
            <a:avLst/>
          </a:prstGeom>
        </p:spPr>
      </p:pic>
      <p:pic>
        <p:nvPicPr>
          <p:cNvPr id="9" name="Picture 8" descr="A picture containing electronics&#10;&#10;Description automatically generated">
            <a:extLst>
              <a:ext uri="{FF2B5EF4-FFF2-40B4-BE49-F238E27FC236}">
                <a16:creationId xmlns:a16="http://schemas.microsoft.com/office/drawing/2014/main" id="{68F2D747-5950-4252-861D-491B5AD3357E}"/>
              </a:ext>
            </a:extLst>
          </p:cNvPr>
          <p:cNvPicPr>
            <a:picLocks noChangeAspect="1"/>
          </p:cNvPicPr>
          <p:nvPr/>
        </p:nvPicPr>
        <p:blipFill>
          <a:blip r:embed="rId4"/>
          <a:stretch>
            <a:fillRect/>
          </a:stretch>
        </p:blipFill>
        <p:spPr>
          <a:xfrm>
            <a:off x="3637280" y="2986476"/>
            <a:ext cx="3901440" cy="2194560"/>
          </a:xfrm>
          <a:prstGeom prst="rect">
            <a:avLst/>
          </a:prstGeom>
        </p:spPr>
      </p:pic>
    </p:spTree>
    <p:extLst>
      <p:ext uri="{BB962C8B-B14F-4D97-AF65-F5344CB8AC3E}">
        <p14:creationId xmlns:p14="http://schemas.microsoft.com/office/powerpoint/2010/main" val="1128063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FF80A-B7EE-40BE-8A6B-B1D3536FA4EE}"/>
              </a:ext>
            </a:extLst>
          </p:cNvPr>
          <p:cNvSpPr>
            <a:spLocks noGrp="1"/>
          </p:cNvSpPr>
          <p:nvPr>
            <p:ph type="title"/>
          </p:nvPr>
        </p:nvSpPr>
        <p:spPr/>
        <p:txBody>
          <a:bodyPr/>
          <a:lstStyle/>
          <a:p>
            <a:r>
              <a:rPr lang="en-AU" dirty="0"/>
              <a:t>Where am I?</a:t>
            </a:r>
          </a:p>
        </p:txBody>
      </p:sp>
      <p:pic>
        <p:nvPicPr>
          <p:cNvPr id="4" name="Picture 2" descr="Z:\Documents\2013\Talks\Images\DSC_0093.JPG">
            <a:extLst>
              <a:ext uri="{FF2B5EF4-FFF2-40B4-BE49-F238E27FC236}">
                <a16:creationId xmlns:a16="http://schemas.microsoft.com/office/drawing/2014/main" id="{077B7F4C-0D5A-4C0A-A2F6-19E3DAE5402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17245" y="895805"/>
            <a:ext cx="7649303" cy="50663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1604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FF80A-B7EE-40BE-8A6B-B1D3536FA4EE}"/>
              </a:ext>
            </a:extLst>
          </p:cNvPr>
          <p:cNvSpPr>
            <a:spLocks noGrp="1"/>
          </p:cNvSpPr>
          <p:nvPr>
            <p:ph type="title"/>
          </p:nvPr>
        </p:nvSpPr>
        <p:spPr/>
        <p:txBody>
          <a:bodyPr/>
          <a:lstStyle/>
          <a:p>
            <a:r>
              <a:rPr lang="en-AU" dirty="0"/>
              <a:t>Melbourne</a:t>
            </a:r>
          </a:p>
        </p:txBody>
      </p:sp>
      <p:pic>
        <p:nvPicPr>
          <p:cNvPr id="4" name="Picture 2" descr="Z:\Documents\2013\Talks\Images\DSC_0093.JPG">
            <a:extLst>
              <a:ext uri="{FF2B5EF4-FFF2-40B4-BE49-F238E27FC236}">
                <a16:creationId xmlns:a16="http://schemas.microsoft.com/office/drawing/2014/main" id="{077B7F4C-0D5A-4C0A-A2F6-19E3DAE5402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96178" y="187122"/>
            <a:ext cx="5876948" cy="38925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Close-up of people working on a circuit board&#10;&#10;Description automatically generated with low confidence">
            <a:extLst>
              <a:ext uri="{FF2B5EF4-FFF2-40B4-BE49-F238E27FC236}">
                <a16:creationId xmlns:a16="http://schemas.microsoft.com/office/drawing/2014/main" id="{5A37329A-40DC-482B-9C85-9ED300E1DE2A}"/>
              </a:ext>
            </a:extLst>
          </p:cNvPr>
          <p:cNvPicPr>
            <a:picLocks noChangeAspect="1"/>
          </p:cNvPicPr>
          <p:nvPr/>
        </p:nvPicPr>
        <p:blipFill>
          <a:blip r:embed="rId3"/>
          <a:stretch>
            <a:fillRect/>
          </a:stretch>
        </p:blipFill>
        <p:spPr>
          <a:xfrm>
            <a:off x="6773334" y="3304821"/>
            <a:ext cx="4876800" cy="3252787"/>
          </a:xfrm>
          <a:prstGeom prst="rect">
            <a:avLst/>
          </a:prstGeom>
        </p:spPr>
      </p:pic>
      <p:pic>
        <p:nvPicPr>
          <p:cNvPr id="7" name="Picture 6" descr="A picture containing indoor, light, dark, close&#10;&#10;Description automatically generated">
            <a:extLst>
              <a:ext uri="{FF2B5EF4-FFF2-40B4-BE49-F238E27FC236}">
                <a16:creationId xmlns:a16="http://schemas.microsoft.com/office/drawing/2014/main" id="{2F1FDCD1-B815-468E-B06C-34D2CEBB160D}"/>
              </a:ext>
            </a:extLst>
          </p:cNvPr>
          <p:cNvPicPr>
            <a:picLocks noChangeAspect="1"/>
          </p:cNvPicPr>
          <p:nvPr/>
        </p:nvPicPr>
        <p:blipFill>
          <a:blip r:embed="rId4"/>
          <a:stretch>
            <a:fillRect/>
          </a:stretch>
        </p:blipFill>
        <p:spPr>
          <a:xfrm>
            <a:off x="2548773" y="2369310"/>
            <a:ext cx="4876190" cy="2561904"/>
          </a:xfrm>
          <a:prstGeom prst="rect">
            <a:avLst/>
          </a:prstGeom>
        </p:spPr>
      </p:pic>
    </p:spTree>
    <p:extLst>
      <p:ext uri="{BB962C8B-B14F-4D97-AF65-F5344CB8AC3E}">
        <p14:creationId xmlns:p14="http://schemas.microsoft.com/office/powerpoint/2010/main" val="551351313"/>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45C41481AE7E842AA2AAD5510E762E9" ma:contentTypeVersion="11" ma:contentTypeDescription="Create a new document." ma:contentTypeScope="" ma:versionID="29b0849cdba4fc86b58e4beafc4d2f31">
  <xsd:schema xmlns:xsd="http://www.w3.org/2001/XMLSchema" xmlns:xs="http://www.w3.org/2001/XMLSchema" xmlns:p="http://schemas.microsoft.com/office/2006/metadata/properties" xmlns:ns2="2f5ac426-5792-4939-8a24-fa576a513d01" xmlns:ns3="5a1ca919-55ce-4fd2-b398-27d2d9c17bea" targetNamespace="http://schemas.microsoft.com/office/2006/metadata/properties" ma:root="true" ma:fieldsID="172b5cc780de6be7660c6ccd13362768" ns2:_="" ns3:_="">
    <xsd:import namespace="2f5ac426-5792-4939-8a24-fa576a513d01"/>
    <xsd:import namespace="5a1ca919-55ce-4fd2-b398-27d2d9c17be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f5ac426-5792-4939-8a24-fa576a513d0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1ca919-55ce-4fd2-b398-27d2d9c17bea"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2f5ac426-5792-4939-8a24-fa576a513d01" xsi:nil="true"/>
  </documentManagement>
</p:properties>
</file>

<file path=customXml/itemProps1.xml><?xml version="1.0" encoding="utf-8"?>
<ds:datastoreItem xmlns:ds="http://schemas.openxmlformats.org/officeDocument/2006/customXml" ds:itemID="{1006AC08-FE48-4224-9373-13982B74B9D3}"/>
</file>

<file path=customXml/itemProps2.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3.xml><?xml version="1.0" encoding="utf-8"?>
<ds:datastoreItem xmlns:ds="http://schemas.openxmlformats.org/officeDocument/2006/customXml" ds:itemID="{D5A9C098-A058-4A59-AA77-E2402053F60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Frame design</Template>
  <TotalTime>183</TotalTime>
  <Words>130</Words>
  <Application>Microsoft Office PowerPoint</Application>
  <PresentationFormat>Widescreen</PresentationFormat>
  <Paragraphs>16</Paragraphs>
  <Slides>15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Calibri</vt:lpstr>
      <vt:lpstr>Corbel</vt:lpstr>
      <vt:lpstr>Wingdings 2</vt:lpstr>
      <vt:lpstr>Frame</vt:lpstr>
      <vt:lpstr>Part II labs</vt:lpstr>
      <vt:lpstr>Where am I?</vt:lpstr>
      <vt:lpstr>France/ Switzerland: ATLAS detector</vt:lpstr>
      <vt:lpstr>Where am I?</vt:lpstr>
      <vt:lpstr>USA: LIGO</vt:lpstr>
      <vt:lpstr>Where am I?</vt:lpstr>
      <vt:lpstr>Lagrange point 2: James Webb telescope</vt:lpstr>
      <vt:lpstr>Where am I?</vt:lpstr>
      <vt:lpstr>Melbourne</vt:lpstr>
      <vt:lpstr>Why experiment?</vt:lpstr>
      <vt:lpstr>What is the point of (science) labs?</vt:lpstr>
      <vt:lpstr>How does your experience of labs compare?</vt:lpstr>
      <vt:lpstr>Do you expect an experiment to aid you understanding of physics?  Do you need to understand how the measurement tools and sensors work in order to carry out an experiments?  Communicating scientific results is a valuable part of doing physics experiments </vt:lpstr>
      <vt:lpstr>Lab methodology</vt:lpstr>
      <vt:lpstr>What is safety? What is dangerous?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Part II labs</dc:title>
  <dc:creator>Andrew McCulloch</dc:creator>
  <cp:lastModifiedBy>Andrew McCulloch</cp:lastModifiedBy>
  <cp:revision>4</cp:revision>
  <dcterms:created xsi:type="dcterms:W3CDTF">2022-03-29T00:36:45Z</dcterms:created>
  <dcterms:modified xsi:type="dcterms:W3CDTF">2022-03-29T03:42:20Z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0x010100A45C41481AE7E842AA2AAD5510E762E9</vt:lpwstr>
  </property>
</Properties>
</file>